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41" r:id="rId3"/>
    <p:sldId id="342" r:id="rId4"/>
    <p:sldId id="340" r:id="rId5"/>
    <p:sldId id="343" r:id="rId6"/>
    <p:sldId id="344" r:id="rId7"/>
    <p:sldId id="345" r:id="rId8"/>
    <p:sldId id="362" r:id="rId9"/>
    <p:sldId id="346" r:id="rId10"/>
    <p:sldId id="347" r:id="rId11"/>
    <p:sldId id="350" r:id="rId12"/>
    <p:sldId id="351" r:id="rId13"/>
    <p:sldId id="349" r:id="rId14"/>
    <p:sldId id="355" r:id="rId15"/>
    <p:sldId id="348" r:id="rId16"/>
    <p:sldId id="352" r:id="rId17"/>
    <p:sldId id="353" r:id="rId18"/>
    <p:sldId id="358" r:id="rId19"/>
    <p:sldId id="356" r:id="rId20"/>
    <p:sldId id="357" r:id="rId21"/>
    <p:sldId id="360" r:id="rId22"/>
    <p:sldId id="359" r:id="rId23"/>
    <p:sldId id="361" r:id="rId24"/>
    <p:sldId id="33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8"/>
    <p:restoredTop sz="94554"/>
  </p:normalViewPr>
  <p:slideViewPr>
    <p:cSldViewPr>
      <p:cViewPr>
        <p:scale>
          <a:sx n="112" d="100"/>
          <a:sy n="112" d="100"/>
        </p:scale>
        <p:origin x="256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原始資料爬蟲</a:t>
          </a:r>
          <a:endParaRPr lang="en-US" sz="1800" b="1" dirty="0">
            <a:solidFill>
              <a:schemeClr val="bg1"/>
            </a:solidFill>
          </a:endParaRPr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A631F8-73E8-4437-A632-1DA4C96C2081}" type="sibTrans" cxnId="{78D5CF50-3633-4A11-9FE0-D306D94A091D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模型測試</a:t>
          </a:r>
          <a:endParaRPr lang="en-US" sz="1800" b="1" dirty="0">
            <a:solidFill>
              <a:schemeClr val="bg1"/>
            </a:solidFill>
          </a:endParaRPr>
        </a:p>
      </dgm:t>
    </dgm:pt>
    <dgm:pt modelId="{9C2D419A-4208-435A-8DFE-59E57C79B927}" type="parTrans" cxnId="{E9F581C8-1891-4557-8FD4-140226A54CF9}">
      <dgm:prSet/>
      <dgm:spPr/>
      <dgm:t>
        <a:bodyPr/>
        <a:lstStyle/>
        <a:p>
          <a:endParaRPr lang="en-US"/>
        </a:p>
      </dgm:t>
    </dgm:pt>
    <dgm:pt modelId="{8F45AFFE-9FF4-4A34-B11A-ED475E2D4999}" type="sibTrans" cxnId="{E9F581C8-1891-4557-8FD4-140226A54CF9}">
      <dgm:prSet/>
      <dgm:spPr/>
      <dgm:t>
        <a:bodyPr/>
        <a:lstStyle/>
        <a:p>
          <a:endParaRPr lang="en-US"/>
        </a:p>
      </dgm:t>
    </dgm:pt>
    <dgm:pt modelId="{37FDA6AE-027B-4120-90CE-09301A415796}">
      <dgm:prSet phldrT="[Text]"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chemeClr val="bg1"/>
              </a:solidFill>
            </a:rPr>
            <a:t>NER</a:t>
          </a:r>
        </a:p>
      </dgm:t>
    </dgm:pt>
    <dgm:pt modelId="{AACFA7FC-124D-47F0-AAB7-D837F03A13D6}" type="sibTrans" cxnId="{97371629-EAFB-49C5-8D4C-1C2CC8EF98D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中文句型解析</a:t>
          </a:r>
          <a:endParaRPr lang="en-US" sz="1800" b="1" dirty="0">
            <a:solidFill>
              <a:schemeClr val="bg1"/>
            </a:solidFill>
          </a:endParaRPr>
        </a:p>
      </dgm:t>
    </dgm:pt>
    <dgm:pt modelId="{45610BF7-B096-4636-A867-71803911F6BC}" type="sibTrans" cxnId="{6393EA77-6C35-4795-B9F8-BC384CEB01BB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B3B62F-EDA3-4221-8018-909179A2BA6B}" type="pres">
      <dgm:prSet presAssocID="{ABB6AAD5-BB22-443A-B98E-11707CBE16C9}" presName="CompostProcess" presStyleCnt="0">
        <dgm:presLayoutVars>
          <dgm:dir/>
          <dgm:resizeHandles val="exact"/>
        </dgm:presLayoutVars>
      </dgm:prSet>
      <dgm:spPr/>
    </dgm:pt>
    <dgm:pt modelId="{1D48C5A7-11B1-4619-8D2D-7C0B3EA00BFA}" type="pres">
      <dgm:prSet presAssocID="{ABB6AAD5-BB22-443A-B98E-11707CBE16C9}" presName="arrow" presStyleLbl="bgShp" presStyleIdx="0" presStyleCnt="1" custScaleX="108851"/>
      <dgm:spPr>
        <a:solidFill>
          <a:schemeClr val="accent2">
            <a:tint val="40000"/>
            <a:hueOff val="0"/>
            <a:satOff val="0"/>
            <a:lumOff val="0"/>
            <a:alpha val="30000"/>
          </a:schemeClr>
        </a:solidFill>
      </dgm:spPr>
    </dgm:pt>
    <dgm:pt modelId="{E088BE0A-76F8-4150-B7B3-D2B4916BB66A}" type="pres">
      <dgm:prSet presAssocID="{ABB6AAD5-BB22-443A-B98E-11707CBE16C9}" presName="linearProcess" presStyleCnt="0"/>
      <dgm:spPr/>
    </dgm:pt>
    <dgm:pt modelId="{26F66446-017F-4385-8006-9D47D814AE48}" type="pres">
      <dgm:prSet presAssocID="{62F3A35F-EA2B-462C-89DA-224952DBD84B}" presName="textNode" presStyleLbl="node1" presStyleIdx="0" presStyleCnt="4">
        <dgm:presLayoutVars>
          <dgm:bulletEnabled val="1"/>
        </dgm:presLayoutVars>
      </dgm:prSet>
      <dgm:spPr/>
    </dgm:pt>
    <dgm:pt modelId="{67A67BEB-B679-4EDD-8EEF-4EB34EF4D2F1}" type="pres">
      <dgm:prSet presAssocID="{12A631F8-73E8-4437-A632-1DA4C96C2081}" presName="sibTrans" presStyleCnt="0"/>
      <dgm:spPr/>
    </dgm:pt>
    <dgm:pt modelId="{BE2F1EAE-0E56-4C5D-BB60-43F0AB0DDA06}" type="pres">
      <dgm:prSet presAssocID="{37FDA6AE-027B-4120-90CE-09301A415796}" presName="textNode" presStyleLbl="node1" presStyleIdx="1" presStyleCnt="4">
        <dgm:presLayoutVars>
          <dgm:bulletEnabled val="1"/>
        </dgm:presLayoutVars>
      </dgm:prSet>
      <dgm:spPr/>
    </dgm:pt>
    <dgm:pt modelId="{D29EAE0D-83DA-4E84-A49B-639519EF4523}" type="pres">
      <dgm:prSet presAssocID="{AACFA7FC-124D-47F0-AAB7-D837F03A13D6}" presName="sibTrans" presStyleCnt="0"/>
      <dgm:spPr/>
    </dgm:pt>
    <dgm:pt modelId="{9E4901F2-22D8-4A1B-A2CD-AD7895CBB316}" type="pres">
      <dgm:prSet presAssocID="{8C92A023-B595-4B7E-9FD1-86305B47363F}" presName="textNode" presStyleLbl="node1" presStyleIdx="2" presStyleCnt="4">
        <dgm:presLayoutVars>
          <dgm:bulletEnabled val="1"/>
        </dgm:presLayoutVars>
      </dgm:prSet>
      <dgm:spPr/>
    </dgm:pt>
    <dgm:pt modelId="{97828D3C-B81A-4CB6-9E23-4F1F993224D1}" type="pres">
      <dgm:prSet presAssocID="{45610BF7-B096-4636-A867-71803911F6BC}" presName="sibTrans" presStyleCnt="0"/>
      <dgm:spPr/>
    </dgm:pt>
    <dgm:pt modelId="{F3973C81-2114-4050-8515-9352593E0055}" type="pres">
      <dgm:prSet presAssocID="{839B389E-0F3A-4E44-B6E2-13F1399C142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F9EA40B-5E75-434A-8578-5DC80021D38E}" type="presOf" srcId="{8C92A023-B595-4B7E-9FD1-86305B47363F}" destId="{9E4901F2-22D8-4A1B-A2CD-AD7895CBB316}" srcOrd="0" destOrd="0" presId="urn:microsoft.com/office/officeart/2005/8/layout/hProcess9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38793132-6C1A-49B5-9164-FA38F7B94F72}" type="presOf" srcId="{839B389E-0F3A-4E44-B6E2-13F1399C142F}" destId="{F3973C81-2114-4050-8515-9352593E0055}" srcOrd="0" destOrd="0" presId="urn:microsoft.com/office/officeart/2005/8/layout/hProcess9"/>
    <dgm:cxn modelId="{CC3D4737-F337-44DB-A176-E7846D3B7579}" type="presOf" srcId="{ABB6AAD5-BB22-443A-B98E-11707CBE16C9}" destId="{A6B3B62F-EDA3-4221-8018-909179A2BA6B}" srcOrd="0" destOrd="0" presId="urn:microsoft.com/office/officeart/2005/8/layout/hProcess9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ED331CB4-B63B-4F74-A8CB-03074540E39D}" type="presOf" srcId="{62F3A35F-EA2B-462C-89DA-224952DBD84B}" destId="{26F66446-017F-4385-8006-9D47D814AE48}" srcOrd="0" destOrd="0" presId="urn:microsoft.com/office/officeart/2005/8/layout/hProcess9"/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D8311DCE-8AB1-4A15-8B9F-E463E4BDFA17}" type="presOf" srcId="{37FDA6AE-027B-4120-90CE-09301A415796}" destId="{BE2F1EAE-0E56-4C5D-BB60-43F0AB0DDA06}" srcOrd="0" destOrd="0" presId="urn:microsoft.com/office/officeart/2005/8/layout/hProcess9"/>
    <dgm:cxn modelId="{D1859FED-34F7-480B-A3A5-FEB8EB8C2220}" type="presParOf" srcId="{A6B3B62F-EDA3-4221-8018-909179A2BA6B}" destId="{1D48C5A7-11B1-4619-8D2D-7C0B3EA00BFA}" srcOrd="0" destOrd="0" presId="urn:microsoft.com/office/officeart/2005/8/layout/hProcess9"/>
    <dgm:cxn modelId="{BEEFAD61-0619-45CF-8BE1-FF988C9F5624}" type="presParOf" srcId="{A6B3B62F-EDA3-4221-8018-909179A2BA6B}" destId="{E088BE0A-76F8-4150-B7B3-D2B4916BB66A}" srcOrd="1" destOrd="0" presId="urn:microsoft.com/office/officeart/2005/8/layout/hProcess9"/>
    <dgm:cxn modelId="{90486EAF-15A6-4457-B1A4-44EEAD06CF4E}" type="presParOf" srcId="{E088BE0A-76F8-4150-B7B3-D2B4916BB66A}" destId="{26F66446-017F-4385-8006-9D47D814AE48}" srcOrd="0" destOrd="0" presId="urn:microsoft.com/office/officeart/2005/8/layout/hProcess9"/>
    <dgm:cxn modelId="{B0907B84-7ACA-44CE-A273-36E4B27D9A63}" type="presParOf" srcId="{E088BE0A-76F8-4150-B7B3-D2B4916BB66A}" destId="{67A67BEB-B679-4EDD-8EEF-4EB34EF4D2F1}" srcOrd="1" destOrd="0" presId="urn:microsoft.com/office/officeart/2005/8/layout/hProcess9"/>
    <dgm:cxn modelId="{0E1B8EF5-3D0D-4F6D-902A-35BEF9077D0D}" type="presParOf" srcId="{E088BE0A-76F8-4150-B7B3-D2B4916BB66A}" destId="{BE2F1EAE-0E56-4C5D-BB60-43F0AB0DDA06}" srcOrd="2" destOrd="0" presId="urn:microsoft.com/office/officeart/2005/8/layout/hProcess9"/>
    <dgm:cxn modelId="{A4002F6A-72C8-4141-9689-1E9ECB92BCC5}" type="presParOf" srcId="{E088BE0A-76F8-4150-B7B3-D2B4916BB66A}" destId="{D29EAE0D-83DA-4E84-A49B-639519EF4523}" srcOrd="3" destOrd="0" presId="urn:microsoft.com/office/officeart/2005/8/layout/hProcess9"/>
    <dgm:cxn modelId="{AF6B0102-BAFA-45B3-ABA3-1D09B058F575}" type="presParOf" srcId="{E088BE0A-76F8-4150-B7B3-D2B4916BB66A}" destId="{9E4901F2-22D8-4A1B-A2CD-AD7895CBB316}" srcOrd="4" destOrd="0" presId="urn:microsoft.com/office/officeart/2005/8/layout/hProcess9"/>
    <dgm:cxn modelId="{558CD379-26BD-4B4E-AFA3-5A41C7D79216}" type="presParOf" srcId="{E088BE0A-76F8-4150-B7B3-D2B4916BB66A}" destId="{97828D3C-B81A-4CB6-9E23-4F1F993224D1}" srcOrd="5" destOrd="0" presId="urn:microsoft.com/office/officeart/2005/8/layout/hProcess9"/>
    <dgm:cxn modelId="{96BD69C0-A2D7-4E05-80BC-F2BC4122DD85}" type="presParOf" srcId="{E088BE0A-76F8-4150-B7B3-D2B4916BB66A}" destId="{F3973C81-2114-4050-8515-9352593E00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Jieba斷詞</a:t>
          </a:r>
          <a:endParaRPr lang="en-US" sz="1800" b="1" dirty="0">
            <a:solidFill>
              <a:schemeClr val="bg1"/>
            </a:solidFill>
          </a:endParaRPr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A631F8-73E8-4437-A632-1DA4C96C2081}" type="sibTrans" cxnId="{78D5CF50-3633-4A11-9FE0-D306D94A091D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判斷名字</a:t>
          </a:r>
          <a:endParaRPr lang="en-US" sz="1800" b="1" dirty="0">
            <a:solidFill>
              <a:schemeClr val="bg1"/>
            </a:solidFill>
          </a:endParaRPr>
        </a:p>
        <a:p>
          <a:r>
            <a:rPr lang="en-US" sz="1800" b="1" dirty="0" err="1">
              <a:solidFill>
                <a:schemeClr val="bg1"/>
              </a:solidFill>
            </a:rPr>
            <a:t>是否洗錢</a:t>
          </a:r>
          <a:endParaRPr lang="en-US" sz="1800" b="1" dirty="0">
            <a:solidFill>
              <a:schemeClr val="bg1"/>
            </a:solidFill>
          </a:endParaRPr>
        </a:p>
      </dgm:t>
    </dgm:pt>
    <dgm:pt modelId="{9C2D419A-4208-435A-8DFE-59E57C79B927}" type="parTrans" cxnId="{E9F581C8-1891-4557-8FD4-140226A54CF9}">
      <dgm:prSet/>
      <dgm:spPr/>
      <dgm:t>
        <a:bodyPr/>
        <a:lstStyle/>
        <a:p>
          <a:endParaRPr lang="en-US"/>
        </a:p>
      </dgm:t>
    </dgm:pt>
    <dgm:pt modelId="{8F45AFFE-9FF4-4A34-B11A-ED475E2D4999}" type="sibTrans" cxnId="{E9F581C8-1891-4557-8FD4-140226A54CF9}">
      <dgm:prSet/>
      <dgm:spPr/>
      <dgm:t>
        <a:bodyPr/>
        <a:lstStyle/>
        <a:p>
          <a:endParaRPr lang="en-US"/>
        </a:p>
      </dgm:t>
    </dgm:pt>
    <dgm:pt modelId="{37FDA6AE-027B-4120-90CE-09301A415796}">
      <dgm:prSet phldrT="[Text]" custT="1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製成樹狀結構</a:t>
          </a:r>
          <a:endParaRPr lang="en-US" sz="1800" b="1" dirty="0">
            <a:solidFill>
              <a:schemeClr val="bg1"/>
            </a:solidFill>
          </a:endParaRPr>
        </a:p>
      </dgm:t>
    </dgm:pt>
    <dgm:pt modelId="{AACFA7FC-124D-47F0-AAB7-D837F03A13D6}" type="sibTrans" cxnId="{97371629-EAFB-49C5-8D4C-1C2CC8EF98DA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800" b="1" dirty="0" err="1">
              <a:solidFill>
                <a:schemeClr val="bg1"/>
              </a:solidFill>
            </a:rPr>
            <a:t>判斷名字種類</a:t>
          </a:r>
          <a:endParaRPr lang="en-US" sz="1800" b="1" dirty="0">
            <a:solidFill>
              <a:schemeClr val="bg1"/>
            </a:solidFill>
          </a:endParaRPr>
        </a:p>
        <a:p>
          <a:r>
            <a:rPr lang="en-US" sz="1800" b="1" dirty="0">
              <a:solidFill>
                <a:schemeClr val="bg1"/>
              </a:solidFill>
            </a:rPr>
            <a:t>（</a:t>
          </a:r>
          <a:r>
            <a:rPr lang="en-US" sz="1800" b="1" dirty="0" err="1">
              <a:solidFill>
                <a:schemeClr val="bg1"/>
              </a:solidFill>
            </a:rPr>
            <a:t>多於一個名字時</a:t>
          </a:r>
          <a:r>
            <a:rPr lang="en-US" sz="1800" b="1" dirty="0">
              <a:solidFill>
                <a:schemeClr val="bg1"/>
              </a:solidFill>
            </a:rPr>
            <a:t>）</a:t>
          </a:r>
        </a:p>
      </dgm:t>
    </dgm:pt>
    <dgm:pt modelId="{45610BF7-B096-4636-A867-71803911F6BC}" type="sibTrans" cxnId="{6393EA77-6C35-4795-B9F8-BC384CEB01BB}">
      <dgm:prSet/>
      <dgm:spPr>
        <a:ln>
          <a:noFill/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B3B62F-EDA3-4221-8018-909179A2BA6B}" type="pres">
      <dgm:prSet presAssocID="{ABB6AAD5-BB22-443A-B98E-11707CBE16C9}" presName="CompostProcess" presStyleCnt="0">
        <dgm:presLayoutVars>
          <dgm:dir/>
          <dgm:resizeHandles val="exact"/>
        </dgm:presLayoutVars>
      </dgm:prSet>
      <dgm:spPr/>
    </dgm:pt>
    <dgm:pt modelId="{1D48C5A7-11B1-4619-8D2D-7C0B3EA00BFA}" type="pres">
      <dgm:prSet presAssocID="{ABB6AAD5-BB22-443A-B98E-11707CBE16C9}" presName="arrow" presStyleLbl="bgShp" presStyleIdx="0" presStyleCnt="1" custScaleX="108851"/>
      <dgm:spPr>
        <a:solidFill>
          <a:schemeClr val="accent2">
            <a:tint val="40000"/>
            <a:hueOff val="0"/>
            <a:satOff val="0"/>
            <a:lumOff val="0"/>
            <a:alpha val="30000"/>
          </a:schemeClr>
        </a:solidFill>
      </dgm:spPr>
    </dgm:pt>
    <dgm:pt modelId="{E088BE0A-76F8-4150-B7B3-D2B4916BB66A}" type="pres">
      <dgm:prSet presAssocID="{ABB6AAD5-BB22-443A-B98E-11707CBE16C9}" presName="linearProcess" presStyleCnt="0"/>
      <dgm:spPr/>
    </dgm:pt>
    <dgm:pt modelId="{26F66446-017F-4385-8006-9D47D814AE48}" type="pres">
      <dgm:prSet presAssocID="{62F3A35F-EA2B-462C-89DA-224952DBD84B}" presName="textNode" presStyleLbl="node1" presStyleIdx="0" presStyleCnt="4">
        <dgm:presLayoutVars>
          <dgm:bulletEnabled val="1"/>
        </dgm:presLayoutVars>
      </dgm:prSet>
      <dgm:spPr/>
    </dgm:pt>
    <dgm:pt modelId="{67A67BEB-B679-4EDD-8EEF-4EB34EF4D2F1}" type="pres">
      <dgm:prSet presAssocID="{12A631F8-73E8-4437-A632-1DA4C96C2081}" presName="sibTrans" presStyleCnt="0"/>
      <dgm:spPr/>
    </dgm:pt>
    <dgm:pt modelId="{BE2F1EAE-0E56-4C5D-BB60-43F0AB0DDA06}" type="pres">
      <dgm:prSet presAssocID="{37FDA6AE-027B-4120-90CE-09301A415796}" presName="textNode" presStyleLbl="node1" presStyleIdx="1" presStyleCnt="4">
        <dgm:presLayoutVars>
          <dgm:bulletEnabled val="1"/>
        </dgm:presLayoutVars>
      </dgm:prSet>
      <dgm:spPr/>
    </dgm:pt>
    <dgm:pt modelId="{D29EAE0D-83DA-4E84-A49B-639519EF4523}" type="pres">
      <dgm:prSet presAssocID="{AACFA7FC-124D-47F0-AAB7-D837F03A13D6}" presName="sibTrans" presStyleCnt="0"/>
      <dgm:spPr/>
    </dgm:pt>
    <dgm:pt modelId="{9E4901F2-22D8-4A1B-A2CD-AD7895CBB316}" type="pres">
      <dgm:prSet presAssocID="{8C92A023-B595-4B7E-9FD1-86305B47363F}" presName="textNode" presStyleLbl="node1" presStyleIdx="2" presStyleCnt="4">
        <dgm:presLayoutVars>
          <dgm:bulletEnabled val="1"/>
        </dgm:presLayoutVars>
      </dgm:prSet>
      <dgm:spPr/>
    </dgm:pt>
    <dgm:pt modelId="{97828D3C-B81A-4CB6-9E23-4F1F993224D1}" type="pres">
      <dgm:prSet presAssocID="{45610BF7-B096-4636-A867-71803911F6BC}" presName="sibTrans" presStyleCnt="0"/>
      <dgm:spPr/>
    </dgm:pt>
    <dgm:pt modelId="{F3973C81-2114-4050-8515-9352593E0055}" type="pres">
      <dgm:prSet presAssocID="{839B389E-0F3A-4E44-B6E2-13F1399C142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F9EA40B-5E75-434A-8578-5DC80021D38E}" type="presOf" srcId="{8C92A023-B595-4B7E-9FD1-86305B47363F}" destId="{9E4901F2-22D8-4A1B-A2CD-AD7895CBB316}" srcOrd="0" destOrd="0" presId="urn:microsoft.com/office/officeart/2005/8/layout/hProcess9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38793132-6C1A-49B5-9164-FA38F7B94F72}" type="presOf" srcId="{839B389E-0F3A-4E44-B6E2-13F1399C142F}" destId="{F3973C81-2114-4050-8515-9352593E0055}" srcOrd="0" destOrd="0" presId="urn:microsoft.com/office/officeart/2005/8/layout/hProcess9"/>
    <dgm:cxn modelId="{CC3D4737-F337-44DB-A176-E7846D3B7579}" type="presOf" srcId="{ABB6AAD5-BB22-443A-B98E-11707CBE16C9}" destId="{A6B3B62F-EDA3-4221-8018-909179A2BA6B}" srcOrd="0" destOrd="0" presId="urn:microsoft.com/office/officeart/2005/8/layout/hProcess9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ED331CB4-B63B-4F74-A8CB-03074540E39D}" type="presOf" srcId="{62F3A35F-EA2B-462C-89DA-224952DBD84B}" destId="{26F66446-017F-4385-8006-9D47D814AE48}" srcOrd="0" destOrd="0" presId="urn:microsoft.com/office/officeart/2005/8/layout/hProcess9"/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D8311DCE-8AB1-4A15-8B9F-E463E4BDFA17}" type="presOf" srcId="{37FDA6AE-027B-4120-90CE-09301A415796}" destId="{BE2F1EAE-0E56-4C5D-BB60-43F0AB0DDA06}" srcOrd="0" destOrd="0" presId="urn:microsoft.com/office/officeart/2005/8/layout/hProcess9"/>
    <dgm:cxn modelId="{D1859FED-34F7-480B-A3A5-FEB8EB8C2220}" type="presParOf" srcId="{A6B3B62F-EDA3-4221-8018-909179A2BA6B}" destId="{1D48C5A7-11B1-4619-8D2D-7C0B3EA00BFA}" srcOrd="0" destOrd="0" presId="urn:microsoft.com/office/officeart/2005/8/layout/hProcess9"/>
    <dgm:cxn modelId="{BEEFAD61-0619-45CF-8BE1-FF988C9F5624}" type="presParOf" srcId="{A6B3B62F-EDA3-4221-8018-909179A2BA6B}" destId="{E088BE0A-76F8-4150-B7B3-D2B4916BB66A}" srcOrd="1" destOrd="0" presId="urn:microsoft.com/office/officeart/2005/8/layout/hProcess9"/>
    <dgm:cxn modelId="{90486EAF-15A6-4457-B1A4-44EEAD06CF4E}" type="presParOf" srcId="{E088BE0A-76F8-4150-B7B3-D2B4916BB66A}" destId="{26F66446-017F-4385-8006-9D47D814AE48}" srcOrd="0" destOrd="0" presId="urn:microsoft.com/office/officeart/2005/8/layout/hProcess9"/>
    <dgm:cxn modelId="{B0907B84-7ACA-44CE-A273-36E4B27D9A63}" type="presParOf" srcId="{E088BE0A-76F8-4150-B7B3-D2B4916BB66A}" destId="{67A67BEB-B679-4EDD-8EEF-4EB34EF4D2F1}" srcOrd="1" destOrd="0" presId="urn:microsoft.com/office/officeart/2005/8/layout/hProcess9"/>
    <dgm:cxn modelId="{0E1B8EF5-3D0D-4F6D-902A-35BEF9077D0D}" type="presParOf" srcId="{E088BE0A-76F8-4150-B7B3-D2B4916BB66A}" destId="{BE2F1EAE-0E56-4C5D-BB60-43F0AB0DDA06}" srcOrd="2" destOrd="0" presId="urn:microsoft.com/office/officeart/2005/8/layout/hProcess9"/>
    <dgm:cxn modelId="{A4002F6A-72C8-4141-9689-1E9ECB92BCC5}" type="presParOf" srcId="{E088BE0A-76F8-4150-B7B3-D2B4916BB66A}" destId="{D29EAE0D-83DA-4E84-A49B-639519EF4523}" srcOrd="3" destOrd="0" presId="urn:microsoft.com/office/officeart/2005/8/layout/hProcess9"/>
    <dgm:cxn modelId="{AF6B0102-BAFA-45B3-ABA3-1D09B058F575}" type="presParOf" srcId="{E088BE0A-76F8-4150-B7B3-D2B4916BB66A}" destId="{9E4901F2-22D8-4A1B-A2CD-AD7895CBB316}" srcOrd="4" destOrd="0" presId="urn:microsoft.com/office/officeart/2005/8/layout/hProcess9"/>
    <dgm:cxn modelId="{558CD379-26BD-4B4E-AFA3-5A41C7D79216}" type="presParOf" srcId="{E088BE0A-76F8-4150-B7B3-D2B4916BB66A}" destId="{97828D3C-B81A-4CB6-9E23-4F1F993224D1}" srcOrd="5" destOrd="0" presId="urn:microsoft.com/office/officeart/2005/8/layout/hProcess9"/>
    <dgm:cxn modelId="{96BD69C0-A2D7-4E05-80BC-F2BC4122DD85}" type="presParOf" srcId="{E088BE0A-76F8-4150-B7B3-D2B4916BB66A}" destId="{F3973C81-2114-4050-8515-9352593E005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C5A7-11B1-4619-8D2D-7C0B3EA00BFA}">
      <dsp:nvSpPr>
        <dsp:cNvPr id="0" name=""/>
        <dsp:cNvSpPr/>
      </dsp:nvSpPr>
      <dsp:spPr>
        <a:xfrm>
          <a:off x="288032" y="0"/>
          <a:ext cx="7128790" cy="312180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66446-017F-4385-8006-9D47D814AE48}">
      <dsp:nvSpPr>
        <dsp:cNvPr id="0" name=""/>
        <dsp:cNvSpPr/>
      </dsp:nvSpPr>
      <dsp:spPr>
        <a:xfrm>
          <a:off x="2633" y="936542"/>
          <a:ext cx="1711019" cy="1248723"/>
        </a:xfrm>
        <a:prstGeom prst="round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原始資料爬蟲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63591" y="997500"/>
        <a:ext cx="1589103" cy="1126807"/>
      </dsp:txXfrm>
    </dsp:sp>
    <dsp:sp modelId="{BE2F1EAE-0E56-4C5D-BB60-43F0AB0DDA06}">
      <dsp:nvSpPr>
        <dsp:cNvPr id="0" name=""/>
        <dsp:cNvSpPr/>
      </dsp:nvSpPr>
      <dsp:spPr>
        <a:xfrm>
          <a:off x="1998823" y="936542"/>
          <a:ext cx="1711019" cy="124872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NER</a:t>
          </a:r>
        </a:p>
      </dsp:txBody>
      <dsp:txXfrm>
        <a:off x="2059781" y="997500"/>
        <a:ext cx="1589103" cy="1126807"/>
      </dsp:txXfrm>
    </dsp:sp>
    <dsp:sp modelId="{9E4901F2-22D8-4A1B-A2CD-AD7895CBB316}">
      <dsp:nvSpPr>
        <dsp:cNvPr id="0" name=""/>
        <dsp:cNvSpPr/>
      </dsp:nvSpPr>
      <dsp:spPr>
        <a:xfrm>
          <a:off x="3995012" y="936542"/>
          <a:ext cx="1711019" cy="1248723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中文句型解析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055970" y="997500"/>
        <a:ext cx="1589103" cy="1126807"/>
      </dsp:txXfrm>
    </dsp:sp>
    <dsp:sp modelId="{F3973C81-2114-4050-8515-9352593E0055}">
      <dsp:nvSpPr>
        <dsp:cNvPr id="0" name=""/>
        <dsp:cNvSpPr/>
      </dsp:nvSpPr>
      <dsp:spPr>
        <a:xfrm>
          <a:off x="5991202" y="936542"/>
          <a:ext cx="1711019" cy="1248723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模型測試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6052160" y="997500"/>
        <a:ext cx="1589103" cy="1126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8C5A7-11B1-4619-8D2D-7C0B3EA00BFA}">
      <dsp:nvSpPr>
        <dsp:cNvPr id="0" name=""/>
        <dsp:cNvSpPr/>
      </dsp:nvSpPr>
      <dsp:spPr>
        <a:xfrm>
          <a:off x="288032" y="0"/>
          <a:ext cx="7128790" cy="312180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66446-017F-4385-8006-9D47D814AE48}">
      <dsp:nvSpPr>
        <dsp:cNvPr id="0" name=""/>
        <dsp:cNvSpPr/>
      </dsp:nvSpPr>
      <dsp:spPr>
        <a:xfrm>
          <a:off x="1881" y="936542"/>
          <a:ext cx="1724375" cy="1248723"/>
        </a:xfrm>
        <a:prstGeom prst="round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Jieba斷詞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62839" y="997500"/>
        <a:ext cx="1602459" cy="1126807"/>
      </dsp:txXfrm>
    </dsp:sp>
    <dsp:sp modelId="{BE2F1EAE-0E56-4C5D-BB60-43F0AB0DDA06}">
      <dsp:nvSpPr>
        <dsp:cNvPr id="0" name=""/>
        <dsp:cNvSpPr/>
      </dsp:nvSpPr>
      <dsp:spPr>
        <a:xfrm>
          <a:off x="1994120" y="936542"/>
          <a:ext cx="1724375" cy="124872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製成樹狀結構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055078" y="997500"/>
        <a:ext cx="1602459" cy="1126807"/>
      </dsp:txXfrm>
    </dsp:sp>
    <dsp:sp modelId="{9E4901F2-22D8-4A1B-A2CD-AD7895CBB316}">
      <dsp:nvSpPr>
        <dsp:cNvPr id="0" name=""/>
        <dsp:cNvSpPr/>
      </dsp:nvSpPr>
      <dsp:spPr>
        <a:xfrm>
          <a:off x="3986360" y="936542"/>
          <a:ext cx="1724375" cy="1248723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判斷名字種類</a:t>
          </a:r>
          <a:endParaRPr lang="en-US" sz="1800" b="1" kern="1200" dirty="0">
            <a:solidFill>
              <a:schemeClr val="bg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（</a:t>
          </a:r>
          <a:r>
            <a:rPr lang="en-US" sz="1800" b="1" kern="1200" dirty="0" err="1">
              <a:solidFill>
                <a:schemeClr val="bg1"/>
              </a:solidFill>
            </a:rPr>
            <a:t>多於一個名字時</a:t>
          </a:r>
          <a:r>
            <a:rPr lang="en-US" sz="1800" b="1" kern="1200" dirty="0">
              <a:solidFill>
                <a:schemeClr val="bg1"/>
              </a:solidFill>
            </a:rPr>
            <a:t>）</a:t>
          </a:r>
        </a:p>
      </dsp:txBody>
      <dsp:txXfrm>
        <a:off x="4047318" y="997500"/>
        <a:ext cx="1602459" cy="1126807"/>
      </dsp:txXfrm>
    </dsp:sp>
    <dsp:sp modelId="{F3973C81-2114-4050-8515-9352593E0055}">
      <dsp:nvSpPr>
        <dsp:cNvPr id="0" name=""/>
        <dsp:cNvSpPr/>
      </dsp:nvSpPr>
      <dsp:spPr>
        <a:xfrm>
          <a:off x="5978599" y="936542"/>
          <a:ext cx="1724375" cy="1248723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判斷名字</a:t>
          </a:r>
          <a:endParaRPr lang="en-US" sz="1800" b="1" kern="1200" dirty="0">
            <a:solidFill>
              <a:schemeClr val="bg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是否洗錢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6039557" y="997500"/>
        <a:ext cx="1602459" cy="1126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-</a:t>
            </a:r>
            <a:r>
              <a:rPr kumimoji="1" lang="zh-CN" altLang="en-US" dirty="0"/>
              <a:t>口述人力處理的現況</a:t>
            </a:r>
            <a:endParaRPr kumimoji="1" lang="en-US" altLang="zh-CN" dirty="0"/>
          </a:p>
          <a:p>
            <a:r>
              <a:rPr kumimoji="1" lang="en-US" altLang="zh-TW" dirty="0"/>
              <a:t>-</a:t>
            </a:r>
            <a:r>
              <a:rPr kumimoji="1" lang="zh-CN" altLang="en-US" dirty="0"/>
              <a:t>每個人大約的薪水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6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-</a:t>
            </a:r>
            <a:r>
              <a:rPr kumimoji="1" lang="zh-CN" altLang="en-US" dirty="0"/>
              <a:t>口述人力處理的現況</a:t>
            </a:r>
            <a:endParaRPr kumimoji="1" lang="en-US" altLang="zh-CN" dirty="0"/>
          </a:p>
          <a:p>
            <a:r>
              <a:rPr kumimoji="1" lang="en-US" altLang="zh-TW" dirty="0"/>
              <a:t>-</a:t>
            </a:r>
            <a:r>
              <a:rPr kumimoji="1" lang="zh-CN" altLang="en-US" dirty="0"/>
              <a:t>每個人大約的薪水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3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5" y="1604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508787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4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4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stanfordnlp.github.io/CoreNLP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nlp.github.io/CoreNLP/" TargetMode="External"/><Relationship Id="rId2" Type="http://schemas.openxmlformats.org/officeDocument/2006/relationships/hyperlink" Target="https://github.com/Determined22/zh-NER-T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hub.com/Determined22/zh-NER-T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4151576"/>
            <a:ext cx="5742506" cy="584775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野村證券反洗錢資料庫建置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4683979"/>
            <a:ext cx="4590378" cy="338554"/>
          </a:xfrm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機器學習與自然語言處理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5240138"/>
            <a:ext cx="4490344" cy="55420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31BB-4A2D-2542-BDDE-84F0691E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10B9-C5E8-904D-9B48-3F48DED61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E6E27-C203-D745-A8BD-26796FCC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98092"/>
            <a:ext cx="7511494" cy="44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141F-E46C-5840-8349-59E18ECF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0781-0319-EA42-85D8-55933D3D3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/>
          <a:p>
            <a:r>
              <a:rPr lang="zh-CN" altLang="en-US" sz="1800" dirty="0"/>
              <a:t>問題：</a:t>
            </a:r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800" dirty="0"/>
              <a:t>將名字界定於中文</a:t>
            </a:r>
            <a:endParaRPr lang="en-US" altLang="zh-CN" sz="1800" dirty="0"/>
          </a:p>
          <a:p>
            <a:r>
              <a:rPr lang="zh-CN" altLang="en-US" sz="1800" dirty="0"/>
              <a:t>將名字界定於</a:t>
            </a:r>
            <a:r>
              <a:rPr lang="en-US" altLang="zh-CN" sz="1800" dirty="0"/>
              <a:t>2</a:t>
            </a:r>
            <a:r>
              <a:rPr lang="zh-CN" altLang="en-US" sz="1800" dirty="0"/>
              <a:t>至</a:t>
            </a:r>
            <a:r>
              <a:rPr lang="en-US" altLang="zh-CN" sz="1800" dirty="0"/>
              <a:t>4</a:t>
            </a:r>
            <a:r>
              <a:rPr lang="zh-CN" altLang="en-US" sz="1800" dirty="0"/>
              <a:t>個字</a:t>
            </a:r>
            <a:endParaRPr lang="en-US" altLang="zh-CN" sz="1800" dirty="0"/>
          </a:p>
          <a:p>
            <a:r>
              <a:rPr lang="zh-CN" altLang="en-US" sz="1800" dirty="0"/>
              <a:t>將姓氏與百家姓去做比較</a:t>
            </a:r>
            <a:endParaRPr lang="en-US" sz="1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F8F97B-18A1-6247-851F-C2FB9F2A78CE}"/>
              </a:ext>
            </a:extLst>
          </p:cNvPr>
          <p:cNvGrpSpPr/>
          <p:nvPr/>
        </p:nvGrpSpPr>
        <p:grpSpPr>
          <a:xfrm>
            <a:off x="179512" y="2032085"/>
            <a:ext cx="8928992" cy="1831097"/>
            <a:chOff x="-3812" y="3280943"/>
            <a:chExt cx="8928992" cy="18310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EE3CF-3CF2-BA41-B3E7-77C11B1CF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r="2393" b="14027"/>
            <a:stretch/>
          </p:blipFill>
          <p:spPr>
            <a:xfrm>
              <a:off x="0" y="3280943"/>
              <a:ext cx="8925180" cy="2545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DB53BD-03BE-E443-8B3D-59748725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48" y="3558382"/>
              <a:ext cx="6286500" cy="304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87C30B-FD24-D647-93C7-1D9F75FC5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" y="3863182"/>
              <a:ext cx="2654300" cy="292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EDF597-B7B9-864B-A0AB-F8AD64DF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174780"/>
              <a:ext cx="5486400" cy="292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0082E3-A536-4E44-BF48-53CC55B1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812" y="4473678"/>
              <a:ext cx="584200" cy="304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955A4A-17D4-2040-BBBE-EED14FE8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8" y="4794540"/>
              <a:ext cx="29210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79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747D-AFE7-1742-97EF-AACFD13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A774-676B-154F-8812-32CF8049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結果：</a:t>
            </a:r>
            <a:endParaRPr lang="en-US" altLang="zh-CN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AF0DD-5759-F94C-87B8-64307DBB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244709"/>
            <a:ext cx="5760640" cy="52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8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7F85-AB46-5042-A588-BFAF0875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中文句型解析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6D1F-6A50-0B44-9698-F405F400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以詞頻來計算</a:t>
            </a:r>
            <a:r>
              <a:rPr lang="en-US" altLang="zh-CN" dirty="0"/>
              <a:t>-&gt;</a:t>
            </a:r>
            <a:r>
              <a:rPr lang="zh-CN" altLang="en-US" dirty="0"/>
              <a:t>顧立雄最多、其次為新聞記者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800" dirty="0"/>
              <a:t>例子</a:t>
            </a:r>
            <a:r>
              <a:rPr lang="en-US" altLang="zh-CN" sz="1800" dirty="0"/>
              <a:t>1</a:t>
            </a:r>
            <a:r>
              <a:rPr lang="zh-CN" altLang="en-US" sz="1800" dirty="0"/>
              <a:t>：</a:t>
            </a:r>
            <a:r>
              <a:rPr lang="zh-TW" altLang="en-US" dirty="0"/>
              <a:t>顧立雄指控吳志揚協同鄒德道以及李佳恩涉嫌收受楊梅地區的地主</a:t>
            </a:r>
            <a:r>
              <a:rPr lang="en-US" altLang="zh-TW" dirty="0"/>
              <a:t>100</a:t>
            </a:r>
            <a:r>
              <a:rPr lang="zh-TW" altLang="en-US" dirty="0"/>
              <a:t>萬元現金及價值</a:t>
            </a:r>
            <a:r>
              <a:rPr lang="en-US" altLang="zh-TW" dirty="0"/>
              <a:t>200</a:t>
            </a:r>
            <a:r>
              <a:rPr lang="zh-TW" altLang="en-US" dirty="0"/>
              <a:t>萬元的</a:t>
            </a:r>
            <a:r>
              <a:rPr lang="en-US" altLang="zh-TW" dirty="0"/>
              <a:t>BMW</a:t>
            </a:r>
            <a:r>
              <a:rPr lang="zh-TW" altLang="en-US" dirty="0"/>
              <a:t>案，並居中介紹官員協助貪污洗錢</a:t>
            </a:r>
            <a:endParaRPr lang="en-US" altLang="zh-TW" dirty="0"/>
          </a:p>
          <a:p>
            <a:pPr lvl="1"/>
            <a:r>
              <a:rPr lang="zh-TW" altLang="en-US" dirty="0"/>
              <a:t>顧立雄 </a:t>
            </a:r>
            <a:r>
              <a:rPr lang="en-US" altLang="zh-TW" dirty="0"/>
              <a:t>O</a:t>
            </a:r>
          </a:p>
          <a:p>
            <a:pPr lvl="1"/>
            <a:r>
              <a:rPr lang="zh-TW" altLang="en-US" dirty="0"/>
              <a:t>吳志揚、鄒德道、李佳恩 Ｘ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CN" altLang="en-US" sz="1800" dirty="0"/>
              <a:t>例子</a:t>
            </a:r>
            <a:r>
              <a:rPr lang="en-US" altLang="zh-CN" sz="1800" dirty="0"/>
              <a:t>2</a:t>
            </a:r>
            <a:r>
              <a:rPr lang="zh-CN" altLang="en-US" sz="1800" dirty="0"/>
              <a:t>：</a:t>
            </a:r>
            <a:r>
              <a:rPr lang="zh-TW" altLang="en-US" dirty="0"/>
              <a:t> 顧立雄參與反洗錢活動</a:t>
            </a:r>
            <a:endParaRPr lang="en-US" altLang="zh-TW" dirty="0"/>
          </a:p>
          <a:p>
            <a:pPr lvl="1"/>
            <a:r>
              <a:rPr lang="zh-TW" altLang="en-US" dirty="0"/>
              <a:t>顧立雄 </a:t>
            </a:r>
            <a:r>
              <a:rPr lang="en-US" altLang="zh-TW" dirty="0"/>
              <a:t>O</a:t>
            </a:r>
          </a:p>
          <a:p>
            <a:pPr lvl="1"/>
            <a:endParaRPr lang="en-US" altLang="zh-TW" dirty="0"/>
          </a:p>
          <a:p>
            <a:r>
              <a:rPr lang="zh-CN" altLang="en-US" sz="1800" dirty="0"/>
              <a:t>例子</a:t>
            </a:r>
            <a:r>
              <a:rPr lang="en-US" altLang="zh-CN" sz="1800" dirty="0"/>
              <a:t>3</a:t>
            </a:r>
            <a:r>
              <a:rPr lang="zh-CN" altLang="en-US" sz="1800" dirty="0"/>
              <a:t>：</a:t>
            </a:r>
            <a:r>
              <a:rPr lang="zh-TW" altLang="en-US" dirty="0"/>
              <a:t>兆豐金控董事長張兆順強調，</a:t>
            </a:r>
            <a:r>
              <a:rPr lang="en-US" altLang="zh-TW" dirty="0"/>
              <a:t>2016</a:t>
            </a:r>
            <a:r>
              <a:rPr lang="zh-TW" altLang="en-US" dirty="0"/>
              <a:t>年</a:t>
            </a:r>
            <a:r>
              <a:rPr lang="en-US" altLang="zh-TW" dirty="0"/>
              <a:t>8</a:t>
            </a:r>
            <a:r>
              <a:rPr lang="zh-TW" altLang="en-US" dirty="0"/>
              <a:t>月被美國罰款後，兆豐銀光是防制洗錢與反資恐的人力增加約</a:t>
            </a:r>
            <a:r>
              <a:rPr lang="en-US" altLang="zh-TW" dirty="0"/>
              <a:t>200</a:t>
            </a:r>
            <a:r>
              <a:rPr lang="zh-TW" altLang="en-US" dirty="0"/>
              <a:t>人，且強化資訊系統投資，「是用美國標準」在做客戶風險評分、了解客戶、交易監控等，在確認客戶的基本欄位就有</a:t>
            </a:r>
            <a:r>
              <a:rPr lang="en-US" altLang="zh-TW" dirty="0"/>
              <a:t>100</a:t>
            </a:r>
            <a:r>
              <a:rPr lang="zh-TW" altLang="en-US" dirty="0"/>
              <a:t>多項，要了解客戶每月營收，一旦營收暴增，是什麼訂單增加、貨物輸往何處、用什麼運輸等，「搞不好多出一筆訂單可能就是輸往北韓，就要警示、通報」</a:t>
            </a:r>
          </a:p>
          <a:p>
            <a:pPr lvl="1"/>
            <a:r>
              <a:rPr lang="zh-TW" altLang="en-US" dirty="0"/>
              <a:t>張兆順</a:t>
            </a:r>
            <a:r>
              <a:rPr lang="en-US" altLang="zh-TW" dirty="0"/>
              <a:t> O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5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0013-F0DA-0541-9890-4BEED5F3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Rule-based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分類器基本假設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7A55-3360-A643-A0AD-3AA97F13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中文新聞中描述洗錢的句子較為固定的以敘事句為主，長句也是由單句的敘事句與其他句型組成。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敘事句結構以動詞作為中心（</a:t>
            </a:r>
            <a:r>
              <a:rPr lang="en-US" altLang="zh-CN" sz="1800" dirty="0"/>
              <a:t>S + V + O, S + V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Eg.</a:t>
            </a:r>
            <a:r>
              <a:rPr lang="zh-CN" altLang="en-US" dirty="0"/>
              <a:t>王俊凱涉及洗錢、王俊凱被控金融詐欺、王俊凱以詐欺起訴李佳恩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800" dirty="0"/>
              <a:t>敘述洗錢的句子中，動詞較為固定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Eg.</a:t>
            </a:r>
            <a:r>
              <a:rPr lang="zh-CN" altLang="en-US" dirty="0"/>
              <a:t>涉嫌、起訴、被控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6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3ECA-749F-2B47-9655-71B5C59A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中文句型解析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396F-0F14-7E4B-B4E1-9D7E4479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目的：分析句構來判斷名字在句中的意義</a:t>
            </a:r>
            <a:endParaRPr lang="en-US" altLang="zh-CN" dirty="0"/>
          </a:p>
          <a:p>
            <a:r>
              <a:rPr lang="zh-CN" altLang="en-US" dirty="0"/>
              <a:t>工具：樹狀資料結構、</a:t>
            </a:r>
            <a:r>
              <a:rPr lang="en-US" altLang="zh-CN" dirty="0"/>
              <a:t>Rule-based</a:t>
            </a:r>
            <a:r>
              <a:rPr lang="zh-TW" altLang="en-US" dirty="0"/>
              <a:t> 分類器</a:t>
            </a:r>
            <a:endParaRPr lang="en-US" altLang="zh-TW" dirty="0"/>
          </a:p>
          <a:p>
            <a:r>
              <a:rPr lang="zh-TW" altLang="en-US" dirty="0"/>
              <a:t>參考資料：</a:t>
            </a:r>
            <a:r>
              <a:rPr lang="en-US" dirty="0">
                <a:hlinkClick r:id="rId2"/>
              </a:rPr>
              <a:t>https://stanfordnlp.github.io/CoreNLP/</a:t>
            </a:r>
            <a:endParaRPr lang="en-US" dirty="0"/>
          </a:p>
          <a:p>
            <a:r>
              <a:rPr lang="zh-CN" altLang="en-US" dirty="0"/>
              <a:t>流程：</a:t>
            </a:r>
            <a:endParaRPr lang="en-US" dirty="0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561B7DD4-6EC3-5845-B989-8EEB99B91A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4799"/>
              </p:ext>
            </p:extLst>
          </p:nvPr>
        </p:nvGraphicFramePr>
        <p:xfrm>
          <a:off x="719572" y="2708920"/>
          <a:ext cx="7704856" cy="312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40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48C5A7-11B1-4619-8D2D-7C0B3EA00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D48C5A7-11B1-4619-8D2D-7C0B3EA00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F66446-017F-4385-8006-9D47D814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26F66446-017F-4385-8006-9D47D814A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F1EAE-0E56-4C5D-BB60-43F0AB0D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BE2F1EAE-0E56-4C5D-BB60-43F0AB0DD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4901F2-22D8-4A1B-A2CD-AD7895CBB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9E4901F2-22D8-4A1B-A2CD-AD7895CBB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973C81-2114-4050-8515-9352593E0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F3973C81-2114-4050-8515-9352593E0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4714-1326-E047-886E-7091E6E7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Jieba斷詞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33E6-EAED-424C-A807-58A43693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目的：在製成樹狀結構時，能夠有效的分出結果，以避免名字被切出</a:t>
            </a:r>
            <a:endParaRPr lang="en-US" altLang="zh-CN" sz="1800" dirty="0"/>
          </a:p>
          <a:p>
            <a:r>
              <a:rPr lang="zh-CN" altLang="en-US" sz="1800" dirty="0"/>
              <a:t>使用：</a:t>
            </a:r>
            <a:endParaRPr lang="en-US" altLang="zh-CN" sz="1800" dirty="0"/>
          </a:p>
          <a:p>
            <a:pPr lvl="1"/>
            <a:r>
              <a:rPr lang="zh-CN" altLang="en-US" sz="1400" dirty="0"/>
              <a:t>在</a:t>
            </a:r>
            <a:r>
              <a:rPr lang="en-US" altLang="zh-CN" sz="1400" dirty="0"/>
              <a:t>NER</a:t>
            </a:r>
            <a:r>
              <a:rPr lang="zh-CN" altLang="en-US" sz="1400" dirty="0"/>
              <a:t>取出名字後，同時將名字以及關鍵字讀進</a:t>
            </a:r>
            <a:r>
              <a:rPr lang="en-US" altLang="zh-CN" sz="1400" dirty="0" err="1"/>
              <a:t>Jieba</a:t>
            </a:r>
            <a:r>
              <a:rPr lang="zh-CN" altLang="en-US" sz="1400" dirty="0"/>
              <a:t>自訂之詞典中</a:t>
            </a:r>
            <a:endParaRPr lang="en-US" altLang="zh-CN" sz="1400" dirty="0"/>
          </a:p>
          <a:p>
            <a:pPr lvl="1"/>
            <a:r>
              <a:rPr lang="zh-CN" altLang="en-US" sz="1400" dirty="0"/>
              <a:t>將“洗錢防制”、“反洗錢”以及“防制洗錢”等字寫入詞典中</a:t>
            </a:r>
            <a:r>
              <a:rPr lang="en-US" altLang="zh-CN" sz="1400" dirty="0"/>
              <a:t> -&gt;</a:t>
            </a:r>
            <a:r>
              <a:rPr lang="zh-CN" altLang="en-US" sz="1400" dirty="0"/>
              <a:t>有效將反義句子排除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2869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19CA-BC5C-154A-9725-E08FC91A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製成樹狀結構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88C9-D2E7-7F4A-9040-092C3EC8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4176"/>
            <a:ext cx="8507288" cy="4525963"/>
          </a:xfrm>
        </p:spPr>
        <p:txBody>
          <a:bodyPr/>
          <a:lstStyle/>
          <a:p>
            <a:r>
              <a:rPr lang="zh-CN" altLang="en-US" sz="1800" dirty="0"/>
              <a:t>目的：利用樹狀結構來判別名字間的距離、與關鍵字的相對位置以及各個詞性</a:t>
            </a:r>
            <a:endParaRPr lang="en-US" altLang="zh-CN" sz="1800" dirty="0"/>
          </a:p>
          <a:p>
            <a:r>
              <a:rPr lang="zh-CN" altLang="en-US" sz="1800" dirty="0"/>
              <a:t>使用：</a:t>
            </a:r>
            <a:r>
              <a:rPr lang="zh-CN" altLang="en-US" dirty="0"/>
              <a:t>先將句子轉成簡體字（正確率較高），在使用</a:t>
            </a:r>
            <a:r>
              <a:rPr lang="en-US" altLang="zh-CN" dirty="0" err="1"/>
              <a:t>CoreNLPParser</a:t>
            </a:r>
            <a:endParaRPr lang="en-US" altLang="zh-CN" dirty="0"/>
          </a:p>
          <a:p>
            <a:r>
              <a:rPr lang="zh-CN" altLang="en-US" sz="1800" dirty="0"/>
              <a:t>結果：</a:t>
            </a:r>
            <a:endParaRPr lang="en-US" sz="1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DACEA79-E682-3543-AEE9-5D3BE03C201E}"/>
              </a:ext>
            </a:extLst>
          </p:cNvPr>
          <p:cNvGrpSpPr/>
          <p:nvPr/>
        </p:nvGrpSpPr>
        <p:grpSpPr>
          <a:xfrm>
            <a:off x="1259632" y="2391784"/>
            <a:ext cx="7571184" cy="4205568"/>
            <a:chOff x="1259632" y="2276872"/>
            <a:chExt cx="7571184" cy="4205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F65994-1851-8843-8FEB-24A5312A0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2276872"/>
              <a:ext cx="7499176" cy="420556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491135-780B-924A-9A31-34C8BE4E7696}"/>
                </a:ext>
              </a:extLst>
            </p:cNvPr>
            <p:cNvSpPr/>
            <p:nvPr/>
          </p:nvSpPr>
          <p:spPr>
            <a:xfrm>
              <a:off x="1259632" y="3140968"/>
              <a:ext cx="432048" cy="2160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10605EA-08E8-9849-B7C0-817C0E3040E4}"/>
                </a:ext>
              </a:extLst>
            </p:cNvPr>
            <p:cNvSpPr/>
            <p:nvPr/>
          </p:nvSpPr>
          <p:spPr>
            <a:xfrm>
              <a:off x="1979712" y="3647158"/>
              <a:ext cx="360040" cy="21389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4A7C876-F54F-8047-942F-7C6BD969FC9B}"/>
                </a:ext>
              </a:extLst>
            </p:cNvPr>
            <p:cNvSpPr/>
            <p:nvPr/>
          </p:nvSpPr>
          <p:spPr>
            <a:xfrm>
              <a:off x="2627784" y="4077072"/>
              <a:ext cx="432048" cy="2160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633A568-8FF4-164A-91D0-B2D7DFDE4B2F}"/>
                </a:ext>
              </a:extLst>
            </p:cNvPr>
            <p:cNvSpPr/>
            <p:nvPr/>
          </p:nvSpPr>
          <p:spPr>
            <a:xfrm>
              <a:off x="3275856" y="4092841"/>
              <a:ext cx="432048" cy="2160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280A76-A6BA-5544-8031-89B0F0B0E67C}"/>
                </a:ext>
              </a:extLst>
            </p:cNvPr>
            <p:cNvSpPr/>
            <p:nvPr/>
          </p:nvSpPr>
          <p:spPr>
            <a:xfrm>
              <a:off x="3754304" y="4092841"/>
              <a:ext cx="241632" cy="216024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58F0646-3415-3D4F-A82B-F4C97476AEFF}"/>
                </a:ext>
              </a:extLst>
            </p:cNvPr>
            <p:cNvSpPr/>
            <p:nvPr/>
          </p:nvSpPr>
          <p:spPr>
            <a:xfrm>
              <a:off x="8172400" y="5980266"/>
              <a:ext cx="370384" cy="14589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729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B0013-F0DA-0541-9890-4BEED5F3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判斷名字種類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7A55-3360-A643-A0AD-3AA97F13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r>
              <a:rPr lang="zh-CN" altLang="en-US" sz="1800" dirty="0"/>
              <a:t>目的：</a:t>
            </a:r>
            <a:r>
              <a:rPr lang="zh-TW" altLang="en-US" sz="1800" dirty="0"/>
              <a:t>當名字多於一人時，判斷哪些名字為類似狀態、種類之名字。</a:t>
            </a:r>
            <a:endParaRPr lang="en-US" altLang="zh-TW" sz="1800" dirty="0"/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err="1"/>
              <a:t>Eg.</a:t>
            </a:r>
            <a:r>
              <a:rPr lang="en-US" dirty="0"/>
              <a:t>  </a:t>
            </a:r>
            <a:r>
              <a:rPr lang="zh-TW" altLang="en-US" dirty="0"/>
              <a:t>顧立雄控訴吳智羊以及趨同道在洗錢，則吳智羊以及趨同道為同一類，而顧立雄為另一類</a:t>
            </a:r>
            <a:endParaRPr lang="en-US" sz="1800" dirty="0"/>
          </a:p>
          <a:p>
            <a:r>
              <a:rPr lang="zh-CN" altLang="en-US" sz="1800" dirty="0"/>
              <a:t>使用規則：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dirty="0"/>
              <a:t>        - </a:t>
            </a:r>
            <a:r>
              <a:rPr lang="zh-CN" altLang="en-US" dirty="0"/>
              <a:t>先用關鍵字查找句法樹狀距離最近的名字，避免修飾用的子句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- </a:t>
            </a:r>
            <a:r>
              <a:rPr lang="zh-CN" altLang="en-US" dirty="0"/>
              <a:t>若多個名字的樹狀距離相同，在句法樹中往上查找是否處於同一個子句之中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B2EDCD-2B10-0C41-B3AF-AB8AFEBE6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32" y="2924944"/>
            <a:ext cx="5776136" cy="3528392"/>
          </a:xfrm>
          <a:prstGeom prst="rect">
            <a:avLst/>
          </a:prstGeom>
        </p:spPr>
      </p:pic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D1C5F89-6775-4E4A-B206-6100B816E3FA}"/>
              </a:ext>
            </a:extLst>
          </p:cNvPr>
          <p:cNvSpPr/>
          <p:nvPr/>
        </p:nvSpPr>
        <p:spPr>
          <a:xfrm>
            <a:off x="1619672" y="3789040"/>
            <a:ext cx="432048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5958E2-98E4-1F48-BD20-8F584429A05F}"/>
              </a:ext>
            </a:extLst>
          </p:cNvPr>
          <p:cNvSpPr/>
          <p:nvPr/>
        </p:nvSpPr>
        <p:spPr>
          <a:xfrm>
            <a:off x="2449062" y="3789040"/>
            <a:ext cx="432048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92A473C4-BBBD-9343-A6CC-1141E366FA14}"/>
              </a:ext>
            </a:extLst>
          </p:cNvPr>
          <p:cNvSpPr/>
          <p:nvPr/>
        </p:nvSpPr>
        <p:spPr>
          <a:xfrm>
            <a:off x="5724128" y="6092702"/>
            <a:ext cx="432048" cy="216024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B720-D78C-5D46-B722-C27208CB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判斷名字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在句子中是否有洗錢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C9C9-C441-1D4A-9153-F589DFE5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解析敘事句</a:t>
            </a:r>
            <a:r>
              <a:rPr lang="en-US" altLang="zh-CN" sz="1800" dirty="0"/>
              <a:t>: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判斷前面取出的名字是位於主詞還是受詞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判斷主動還是被動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Eg.</a:t>
            </a:r>
            <a:r>
              <a:rPr lang="zh-TW" altLang="en-US" dirty="0"/>
              <a:t>孟晚舟則被控金融詐欺、電匯詐欺以及合謀從事金融和電匯詐欺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1800" dirty="0"/>
              <a:t>從數百篇洗錢新聞中整理出關鍵動詞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主動類型的動詞字典</a:t>
            </a:r>
            <a:r>
              <a:rPr lang="zh-TW" altLang="en-US" dirty="0"/>
              <a:t> </a:t>
            </a:r>
            <a:r>
              <a:rPr lang="en-US" altLang="zh-TW" dirty="0" err="1"/>
              <a:t>eg.</a:t>
            </a:r>
            <a:r>
              <a:rPr lang="zh-TW" altLang="en-US" dirty="0"/>
              <a:t>涉及</a:t>
            </a:r>
            <a:r>
              <a:rPr lang="en-US" altLang="zh-TW" dirty="0"/>
              <a:t>/</a:t>
            </a:r>
            <a:r>
              <a:rPr lang="zh-TW" altLang="en-US" dirty="0"/>
              <a:t>涉嫌</a:t>
            </a:r>
            <a:r>
              <a:rPr lang="en-US" altLang="zh-TW" dirty="0"/>
              <a:t>/</a:t>
            </a:r>
            <a:r>
              <a:rPr lang="zh-CN" altLang="en-US" dirty="0"/>
              <a:t>涉</a:t>
            </a:r>
            <a:r>
              <a:rPr lang="en-US" altLang="zh-TW" dirty="0"/>
              <a:t>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被動類型的動詞字典</a:t>
            </a:r>
            <a:r>
              <a:rPr lang="en-US" altLang="zh-CN" dirty="0" err="1"/>
              <a:t>eg.</a:t>
            </a:r>
            <a:r>
              <a:rPr lang="zh-TW" altLang="en-US" dirty="0"/>
              <a:t>起訴</a:t>
            </a:r>
            <a:r>
              <a:rPr lang="en-US" altLang="zh-TW" dirty="0"/>
              <a:t>/</a:t>
            </a:r>
            <a:r>
              <a:rPr lang="zh-TW" altLang="en-US" dirty="0"/>
              <a:t>控告</a:t>
            </a:r>
            <a:r>
              <a:rPr lang="en-US" altLang="zh-TW" dirty="0"/>
              <a:t>/</a:t>
            </a:r>
            <a:r>
              <a:rPr lang="zh-TW" altLang="en-US" dirty="0"/>
              <a:t>控訴</a:t>
            </a:r>
            <a:r>
              <a:rPr lang="en-US" altLang="zh-TW" dirty="0"/>
              <a:t>…</a:t>
            </a:r>
            <a:endParaRPr lang="zh-TW" altLang="en-US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988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51210" y="2060848"/>
            <a:ext cx="6084873" cy="284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現在券商困難：金管會要求每週更新洗錢可疑名單，目前名單皆是人力上網搜尋。</a:t>
            </a:r>
            <a:endParaRPr lang="en-US" altLang="zh-CN" sz="20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解決方案：透過自然語言處理及機器學習，將上述人工程序自動化。</a:t>
            </a:r>
            <a:endParaRPr lang="en-US" altLang="zh-CN" sz="20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778526"/>
            <a:ext cx="5109935" cy="78068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定義問題、預期目標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252" y="2288203"/>
            <a:ext cx="2094778" cy="55420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398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3519-2742-ED43-A43E-A824C27F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–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測試資料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5F91-BD15-8347-A671-BB0F96FD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F387E-8164-934F-942A-0AB03066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1" y="1268760"/>
            <a:ext cx="8260329" cy="5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3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3519-2742-ED43-A43E-A824C27F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測試資料成效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5F91-BD15-8347-A671-BB0F96FD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Rule-Based</a:t>
            </a:r>
            <a:r>
              <a:rPr lang="zh-CN" altLang="en-US" sz="2000" dirty="0"/>
              <a:t>分類器如果不算進</a:t>
            </a:r>
            <a:r>
              <a:rPr lang="en-US" altLang="zh-CN" sz="2000" dirty="0"/>
              <a:t>NER</a:t>
            </a:r>
            <a:r>
              <a:rPr lang="zh-CN" altLang="en-US" sz="2000" dirty="0"/>
              <a:t>判斷，正確率</a:t>
            </a:r>
            <a:r>
              <a:rPr lang="en-US" altLang="zh-CN" sz="2000" dirty="0"/>
              <a:t>72%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完整從新聞中使用</a:t>
            </a:r>
            <a:r>
              <a:rPr lang="en-US" altLang="zh-CN" sz="2000" dirty="0"/>
              <a:t>NER</a:t>
            </a:r>
            <a:r>
              <a:rPr lang="zh-CN" altLang="en-US" sz="2000" dirty="0"/>
              <a:t>並判斷，正確率</a:t>
            </a:r>
            <a:r>
              <a:rPr lang="en-US" altLang="zh-CN" sz="2000" dirty="0"/>
              <a:t>65%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623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3519-2742-ED43-A43E-A824C27F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Rule-based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分類器的限制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5F91-BD15-8347-A671-BB0F96FD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5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當遇到極長句，成效會受限於詞性及句法樹不夠精確的問題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有少數的情況下，會是表態句等其他句型（但比例較低）</a:t>
            </a:r>
            <a:endParaRPr lang="en-US" altLang="zh-CN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05DE0-B589-CA49-9466-D927B1484E83}"/>
              </a:ext>
            </a:extLst>
          </p:cNvPr>
          <p:cNvSpPr txBox="1">
            <a:spLocks/>
          </p:cNvSpPr>
          <p:nvPr/>
        </p:nvSpPr>
        <p:spPr>
          <a:xfrm>
            <a:off x="457200" y="2564904"/>
            <a:ext cx="82296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報告後下一步：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047E36-0105-1342-8A2F-4860A40B49B1}"/>
              </a:ext>
            </a:extLst>
          </p:cNvPr>
          <p:cNvSpPr txBox="1">
            <a:spLocks/>
          </p:cNvSpPr>
          <p:nvPr/>
        </p:nvSpPr>
        <p:spPr>
          <a:xfrm>
            <a:off x="457200" y="3645024"/>
            <a:ext cx="8229600" cy="1800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dirty="0"/>
              <a:t>利用目前的結果來產生訓練資料，自動標記可疑犯罪者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利用前面</a:t>
            </a:r>
            <a:r>
              <a:rPr lang="en-US" altLang="zh-CN" sz="1800" dirty="0"/>
              <a:t>NER</a:t>
            </a:r>
            <a:r>
              <a:rPr lang="zh-CN" altLang="en-US" sz="1800" dirty="0"/>
              <a:t>的</a:t>
            </a:r>
            <a:r>
              <a:rPr lang="en-US" altLang="zh-CN" sz="1800" dirty="0"/>
              <a:t>LSTM</a:t>
            </a:r>
            <a:r>
              <a:rPr lang="zh-CN" altLang="en-US" sz="1800" dirty="0"/>
              <a:t>模型來幫</a:t>
            </a:r>
            <a:r>
              <a:rPr lang="en-US" altLang="zh-CN" sz="1800" dirty="0"/>
              <a:t>NER</a:t>
            </a:r>
            <a:r>
              <a:rPr lang="zh-CN" altLang="en-US" sz="1800" dirty="0"/>
              <a:t>多增加一個可疑犯罪者的類別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認為</a:t>
            </a:r>
            <a:r>
              <a:rPr lang="en-US" altLang="zh-CN" sz="1800" dirty="0"/>
              <a:t>Bi-LSTM</a:t>
            </a:r>
            <a:r>
              <a:rPr lang="zh-CN" altLang="en-US" sz="1800" dirty="0"/>
              <a:t>可行的理由：有考慮到順序（文法）、較能保留較遠的資訊（能處理新聞中的極長句）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54669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3519-2742-ED43-A43E-A824C27F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參考資料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5F91-BD15-8347-A671-BB0F96FD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原始</a:t>
            </a: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NER Model ( </a:t>
            </a:r>
            <a:r>
              <a:rPr lang="en-US" altLang="zh-TW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https://github.com/Determined22/zh-NER-TF</a:t>
            </a:r>
            <a:r>
              <a:rPr lang="en-US" altLang="zh-TW" sz="2000" dirty="0"/>
              <a:t>)</a:t>
            </a:r>
          </a:p>
          <a:p>
            <a:r>
              <a:rPr lang="en-US" altLang="zh-TW" sz="2000" u="sng" dirty="0"/>
              <a:t>Stanford </a:t>
            </a:r>
            <a:r>
              <a:rPr lang="en-US" altLang="zh-TW" sz="2000" u="sng" dirty="0" err="1"/>
              <a:t>CoreNLP</a:t>
            </a:r>
            <a:r>
              <a:rPr lang="en-US" altLang="zh-TW" sz="2000" u="sng" dirty="0"/>
              <a:t> Parser (</a:t>
            </a:r>
            <a:r>
              <a:rPr lang="en-US" altLang="zh-TW" sz="20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https://stanfordnlp.github.io/CoreNLP/</a:t>
            </a:r>
            <a:r>
              <a:rPr lang="en-US" altLang="zh-TW" sz="2000" u="sng" dirty="0"/>
              <a:t>)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8351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92829"/>
            <a:ext cx="9144000" cy="28001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355977" y="2691039"/>
            <a:ext cx="4114801" cy="1143000"/>
          </a:xfrm>
        </p:spPr>
        <p:txBody>
          <a:bodyPr>
            <a:noAutofit/>
          </a:bodyPr>
          <a:lstStyle/>
          <a:p>
            <a:pPr algn="r" fontAlgn="base"/>
            <a:r>
              <a:rPr lang="en-US" sz="3600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1053" y="1079832"/>
            <a:ext cx="8229600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7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" name="Title 13"/>
          <p:cNvSpPr txBox="1">
            <a:spLocks/>
          </p:cNvSpPr>
          <p:nvPr/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5303266"/>
            <a:ext cx="7992888" cy="814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100" dirty="0"/>
              <a:t>Come on! Let’s enjoy the game.</a:t>
            </a:r>
          </a:p>
        </p:txBody>
      </p:sp>
      <p:sp>
        <p:nvSpPr>
          <p:cNvPr id="10" name="Flowchart: Off-page Connector 9"/>
          <p:cNvSpPr/>
          <p:nvPr/>
        </p:nvSpPr>
        <p:spPr>
          <a:xfrm>
            <a:off x="8637216" y="214696"/>
            <a:ext cx="327273" cy="393600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/>
              <a:t>05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6793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851210" y="2060848"/>
            <a:ext cx="6084873" cy="2844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爬蟲取得目前各種中文網與洗錢相關的各種新聞</a:t>
            </a:r>
            <a:endParaRPr lang="en-US" altLang="zh-CN" sz="20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778526"/>
            <a:ext cx="5109935" cy="78068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資料來源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252" y="2288203"/>
            <a:ext cx="2094778" cy="55420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19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74639"/>
            <a:ext cx="8075240" cy="11430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研究流程及分析方法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4" y="1079832"/>
            <a:ext cx="5387090" cy="48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7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26623556"/>
              </p:ext>
            </p:extLst>
          </p:nvPr>
        </p:nvGraphicFramePr>
        <p:xfrm>
          <a:off x="822880" y="1988840"/>
          <a:ext cx="7704856" cy="3121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87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48C5A7-11B1-4619-8D2D-7C0B3EA00B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1D48C5A7-11B1-4619-8D2D-7C0B3EA00B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6F66446-017F-4385-8006-9D47D814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6F66446-017F-4385-8006-9D47D814A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2F1EAE-0E56-4C5D-BB60-43F0AB0DD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BE2F1EAE-0E56-4C5D-BB60-43F0AB0DD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4901F2-22D8-4A1B-A2CD-AD7895CBB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9E4901F2-22D8-4A1B-A2CD-AD7895CBB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973C81-2114-4050-8515-9352593E0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F3973C81-2114-4050-8515-9352593E0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Graphic spid="9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14F6-89D0-5749-A527-B21A87FB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原始資料爬蟲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7E38-6A66-C74F-A76A-475244F3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關鍵字：</a:t>
            </a:r>
            <a:r>
              <a:rPr lang="en-US" altLang="zh-TW" sz="1800" dirty="0"/>
              <a:t>["</a:t>
            </a:r>
            <a:r>
              <a:rPr lang="zh-TW" altLang="en-US" sz="1800" dirty="0"/>
              <a:t>賄賂</a:t>
            </a:r>
            <a:r>
              <a:rPr lang="en-US" altLang="zh-TW" sz="1800" dirty="0"/>
              <a:t>","</a:t>
            </a:r>
            <a:r>
              <a:rPr lang="zh-TW" altLang="en-US" sz="1800" dirty="0"/>
              <a:t>貪污</a:t>
            </a:r>
            <a:r>
              <a:rPr lang="en-US" altLang="zh-TW" sz="1800" dirty="0"/>
              <a:t>", "</a:t>
            </a:r>
            <a:r>
              <a:rPr lang="zh-TW" altLang="en-US" sz="1800" dirty="0"/>
              <a:t>洗錢</a:t>
            </a:r>
            <a:r>
              <a:rPr lang="en-US" altLang="zh-TW" sz="1800" dirty="0"/>
              <a:t>", "</a:t>
            </a:r>
            <a:r>
              <a:rPr lang="zh-TW" altLang="en-US" sz="1800" dirty="0"/>
              <a:t>詐欺</a:t>
            </a:r>
            <a:r>
              <a:rPr lang="en-US" altLang="zh-TW" sz="1800" dirty="0"/>
              <a:t>", "</a:t>
            </a:r>
            <a:r>
              <a:rPr lang="zh-TW" altLang="en-US" sz="1800" dirty="0"/>
              <a:t>境外轉帳</a:t>
            </a:r>
            <a:r>
              <a:rPr lang="en-US" altLang="zh-TW" sz="1800" dirty="0"/>
              <a:t>", "</a:t>
            </a:r>
            <a:r>
              <a:rPr lang="zh-TW" altLang="en-US" sz="1800" dirty="0"/>
              <a:t>詐騙</a:t>
            </a:r>
            <a:r>
              <a:rPr lang="en-US" altLang="zh-TW" sz="1800" dirty="0"/>
              <a:t>"]</a:t>
            </a:r>
            <a:endParaRPr lang="en-US" altLang="zh-CN" sz="1800" dirty="0"/>
          </a:p>
          <a:p>
            <a:r>
              <a:rPr lang="zh-CN" altLang="en-US" sz="1800" dirty="0"/>
              <a:t>資料來源：</a:t>
            </a:r>
            <a:endParaRPr lang="en-US" altLang="zh-CN" sz="1800" dirty="0"/>
          </a:p>
          <a:p>
            <a:pPr lvl="1"/>
            <a:r>
              <a:rPr lang="zh-CN" altLang="en-US" dirty="0"/>
              <a:t>蘋果日報</a:t>
            </a:r>
            <a:endParaRPr lang="en-US" altLang="zh-CN" dirty="0"/>
          </a:p>
          <a:p>
            <a:pPr lvl="1"/>
            <a:r>
              <a:rPr lang="zh-CN" altLang="en-US" dirty="0"/>
              <a:t>中國時報</a:t>
            </a:r>
            <a:endParaRPr lang="en-US" altLang="zh-CN" dirty="0"/>
          </a:p>
          <a:p>
            <a:pPr lvl="1"/>
            <a:r>
              <a:rPr lang="en-US" dirty="0"/>
              <a:t>Et today</a:t>
            </a:r>
          </a:p>
        </p:txBody>
      </p:sp>
    </p:spTree>
    <p:extLst>
      <p:ext uri="{BB962C8B-B14F-4D97-AF65-F5344CB8AC3E}">
        <p14:creationId xmlns:p14="http://schemas.microsoft.com/office/powerpoint/2010/main" val="219744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DE12-D0EF-664F-BF7B-EDB5831E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35D3-AA8E-7D47-8107-6BE3810C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目的：</a:t>
            </a:r>
            <a:r>
              <a:rPr lang="zh-TW" altLang="en-US" dirty="0"/>
              <a:t>從文章中辨認出姓名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工具：</a:t>
            </a:r>
            <a:r>
              <a:rPr lang="zh-CN" altLang="en-US" dirty="0"/>
              <a:t>雙向</a:t>
            </a:r>
            <a:r>
              <a:rPr lang="en-US" altLang="zh-CN" dirty="0"/>
              <a:t>LSTM</a:t>
            </a:r>
          </a:p>
          <a:p>
            <a:pPr marL="0" indent="0">
              <a:buNone/>
            </a:pPr>
            <a:r>
              <a:rPr lang="zh-CN" altLang="en-US" dirty="0"/>
              <a:t>參考資料：</a:t>
            </a:r>
            <a:r>
              <a:rPr lang="en-US" dirty="0">
                <a:hlinkClick r:id="rId2"/>
              </a:rPr>
              <a:t> https://github.com/Determined22/zh-NER-TF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A8BF8-C2C1-1D4F-96BE-AC6F44A3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66" y="2852936"/>
            <a:ext cx="6848867" cy="30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CC3F-9ED2-6943-BAC5-3137DE45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42B5-D631-6A4C-800A-F14B59F6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網路提供之</a:t>
            </a:r>
            <a:r>
              <a:rPr lang="en-US" altLang="zh-CN" sz="1800" dirty="0"/>
              <a:t>NER</a:t>
            </a:r>
            <a:r>
              <a:rPr lang="zh-CN" altLang="en-US" sz="1800" dirty="0"/>
              <a:t>缺點：</a:t>
            </a:r>
            <a:endParaRPr lang="en-US" altLang="zh-CN" sz="1800" dirty="0"/>
          </a:p>
          <a:p>
            <a:pPr lvl="1"/>
            <a:r>
              <a:rPr lang="zh-CN" altLang="en-US" sz="1400" dirty="0"/>
              <a:t>中文字為簡體字</a:t>
            </a:r>
            <a:endParaRPr lang="en-US" altLang="zh-CN" sz="1400" dirty="0"/>
          </a:p>
          <a:p>
            <a:pPr lvl="1"/>
            <a:r>
              <a:rPr lang="zh-CN" altLang="en-US" sz="1400" dirty="0"/>
              <a:t>訓練集較少新聞</a:t>
            </a:r>
            <a:endParaRPr lang="en-US" altLang="zh-CN" sz="1400" dirty="0"/>
          </a:p>
          <a:p>
            <a:pPr lvl="1"/>
            <a:r>
              <a:rPr lang="zh-CN" altLang="en-US" sz="1400" dirty="0"/>
              <a:t>正確率低於</a:t>
            </a:r>
            <a:r>
              <a:rPr lang="en-US" altLang="zh-CN" sz="1400" dirty="0"/>
              <a:t>7</a:t>
            </a:r>
            <a:r>
              <a:rPr lang="zh-CN" altLang="en-US" sz="1400" dirty="0"/>
              <a:t>成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1400" dirty="0"/>
          </a:p>
          <a:p>
            <a:r>
              <a:rPr lang="zh-CN" altLang="en-US" sz="1800" dirty="0"/>
              <a:t>重新訓練之</a:t>
            </a:r>
            <a:r>
              <a:rPr lang="en-US" altLang="zh-CN" sz="1800" dirty="0"/>
              <a:t>NER:</a:t>
            </a:r>
          </a:p>
          <a:p>
            <a:pPr lvl="1"/>
            <a:r>
              <a:rPr lang="zh-CN" altLang="en-US" sz="1400" dirty="0"/>
              <a:t>中文字改用繁體字</a:t>
            </a:r>
            <a:endParaRPr lang="en-US" altLang="zh-CN" sz="1400" dirty="0"/>
          </a:p>
          <a:p>
            <a:pPr lvl="1"/>
            <a:r>
              <a:rPr lang="zh-CN" altLang="en-US" sz="1400" dirty="0"/>
              <a:t>加入新聞當作訓練集</a:t>
            </a:r>
            <a:endParaRPr lang="en-US" altLang="zh-CN" sz="1400" dirty="0"/>
          </a:p>
          <a:p>
            <a:pPr lvl="1"/>
            <a:r>
              <a:rPr lang="zh-CN" altLang="en-US" sz="1400" dirty="0"/>
              <a:t>正確率為</a:t>
            </a:r>
            <a:r>
              <a:rPr lang="en-US" altLang="zh-CN" sz="1400" dirty="0"/>
              <a:t>98.18%</a:t>
            </a:r>
          </a:p>
          <a:p>
            <a:pPr lvl="1"/>
            <a:r>
              <a:rPr lang="zh-CN" altLang="en-US" sz="1400" dirty="0"/>
              <a:t>訓練成果如下圖：</a:t>
            </a:r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E14268-46A8-0548-846B-44C2D254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4437112"/>
            <a:ext cx="7124700" cy="901700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15303D9-DBB9-5846-B1A3-5737ACADCC6B}"/>
              </a:ext>
            </a:extLst>
          </p:cNvPr>
          <p:cNvCxnSpPr/>
          <p:nvPr/>
        </p:nvCxnSpPr>
        <p:spPr>
          <a:xfrm>
            <a:off x="1009650" y="4797152"/>
            <a:ext cx="1546126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CBD3896-FE7C-7C40-B1C4-40BCC586303E}"/>
              </a:ext>
            </a:extLst>
          </p:cNvPr>
          <p:cNvCxnSpPr/>
          <p:nvPr/>
        </p:nvCxnSpPr>
        <p:spPr>
          <a:xfrm>
            <a:off x="4716016" y="5301208"/>
            <a:ext cx="1546126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1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A774-676B-154F-8812-32CF8049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/>
              <a:t>可以改善的地方：</a:t>
            </a:r>
            <a:endParaRPr lang="en-US" altLang="zh-CN" sz="18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A4D2DC-0E00-374C-AA0E-568A3914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62B3941-A1A6-534B-8380-A00017DC5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78100"/>
            <a:ext cx="8686800" cy="1701800"/>
          </a:xfrm>
          <a:prstGeom prst="rect">
            <a:avLst/>
          </a:prstGeom>
        </p:spPr>
      </p:pic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BC667F97-14F2-7C44-8ADB-EF1CEDF7939B}"/>
              </a:ext>
            </a:extLst>
          </p:cNvPr>
          <p:cNvSpPr/>
          <p:nvPr/>
        </p:nvSpPr>
        <p:spPr>
          <a:xfrm>
            <a:off x="1907704" y="3212976"/>
            <a:ext cx="4752528" cy="360040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E7AF-78E5-8C4A-8A12-F19A7C99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Named-entity Recognition (NER)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715C6-3251-0440-B034-2B1BC3E8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3349"/>
            <a:ext cx="8229600" cy="4612815"/>
          </a:xfrm>
        </p:spPr>
        <p:txBody>
          <a:bodyPr/>
          <a:lstStyle/>
          <a:p>
            <a:r>
              <a:rPr lang="en-US" sz="1800" dirty="0"/>
              <a:t>Training Data: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0FEFE-DD67-224F-9A3F-EA8D8E57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23106"/>
            <a:ext cx="7464154" cy="237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4CAF1-3C48-684C-93E2-C902CB8C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95080"/>
            <a:ext cx="1512168" cy="21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1104</Words>
  <Application>Microsoft Macintosh PowerPoint</Application>
  <PresentationFormat>如螢幕大小 (4:3)</PresentationFormat>
  <Paragraphs>134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新細明體</vt:lpstr>
      <vt:lpstr>宋体</vt:lpstr>
      <vt:lpstr>Source Sans Pro Light</vt:lpstr>
      <vt:lpstr>Arial</vt:lpstr>
      <vt:lpstr>Calibri</vt:lpstr>
      <vt:lpstr>Office Theme</vt:lpstr>
      <vt:lpstr>野村證券反洗錢資料庫建置</vt:lpstr>
      <vt:lpstr>定義問題、預期目標</vt:lpstr>
      <vt:lpstr>資料來源</vt:lpstr>
      <vt:lpstr>研究流程及分析方法</vt:lpstr>
      <vt:lpstr>原始資料爬蟲</vt:lpstr>
      <vt:lpstr>Named-entity Recognition (NER)</vt:lpstr>
      <vt:lpstr>Named-entity Recognition (NER)</vt:lpstr>
      <vt:lpstr>Named-entity Recognition (NER)</vt:lpstr>
      <vt:lpstr>Named-entity Recognition (NER)</vt:lpstr>
      <vt:lpstr>Named-entity Recognition (NER)</vt:lpstr>
      <vt:lpstr>Named-entity Recognition (NER)</vt:lpstr>
      <vt:lpstr>Named-entity Recognition (NER)</vt:lpstr>
      <vt:lpstr>中文句型解析</vt:lpstr>
      <vt:lpstr>Rule-based 分類器基本假設</vt:lpstr>
      <vt:lpstr>中文句型解析</vt:lpstr>
      <vt:lpstr>Jieba斷詞 </vt:lpstr>
      <vt:lpstr>製成樹狀結構</vt:lpstr>
      <vt:lpstr>判斷名字種類</vt:lpstr>
      <vt:lpstr>判斷名字在句子中是否有洗錢</vt:lpstr>
      <vt:lpstr>Demo – 測試資料</vt:lpstr>
      <vt:lpstr>測試資料成效</vt:lpstr>
      <vt:lpstr>Rule-based分類器的限制</vt:lpstr>
      <vt:lpstr>參考資料</vt:lpstr>
      <vt:lpstr>Thanks</vt:lpstr>
    </vt:vector>
  </TitlesOfParts>
  <Company>Hewlett-Packard Company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Microsoft Office 使用者</cp:lastModifiedBy>
  <cp:revision>312</cp:revision>
  <dcterms:created xsi:type="dcterms:W3CDTF">2014-02-03T20:55:49Z</dcterms:created>
  <dcterms:modified xsi:type="dcterms:W3CDTF">2019-06-12T06:32:46Z</dcterms:modified>
</cp:coreProperties>
</file>